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64" r:id="rId6"/>
    <p:sldId id="266" r:id="rId7"/>
    <p:sldId id="263" r:id="rId8"/>
    <p:sldId id="271" r:id="rId9"/>
    <p:sldId id="272" r:id="rId10"/>
    <p:sldId id="273" r:id="rId11"/>
    <p:sldId id="260" r:id="rId12"/>
    <p:sldId id="275" r:id="rId13"/>
    <p:sldId id="278" r:id="rId14"/>
    <p:sldId id="276" r:id="rId15"/>
    <p:sldId id="277" r:id="rId16"/>
    <p:sldId id="261" r:id="rId17"/>
    <p:sldId id="279" r:id="rId18"/>
    <p:sldId id="262" r:id="rId19"/>
    <p:sldId id="280" r:id="rId20"/>
    <p:sldId id="28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216" autoAdjust="0"/>
  </p:normalViewPr>
  <p:slideViewPr>
    <p:cSldViewPr snapToGrid="0">
      <p:cViewPr varScale="1">
        <p:scale>
          <a:sx n="80" d="100"/>
          <a:sy n="80" d="100"/>
        </p:scale>
        <p:origin x="16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EEEF5-F337-4414-A6FB-444748FBC5B0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E4288-B97A-4313-9DD2-C1C5987E313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6727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Mehr als Diskussion statt Präsentation zu verstehen.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E4288-B97A-4313-9DD2-C1C5987E3132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875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Durch mittlerweile sehr geringe gesellschaftliche Akzeptanz (v.a. bei jüngeren Generationen) </a:t>
            </a:r>
            <a:r>
              <a:rPr lang="de-AT" dirty="0">
                <a:sym typeface="Wingdings" panose="05000000000000000000" pitchFamily="2" charset="2"/>
              </a:rPr>
              <a:t> fehlendes Budget, da Geld immer dorthin fließt für das, die Gesellschaft großes Interesse zeigt (Politiker wollen ja wieder gewählt werden). </a:t>
            </a:r>
          </a:p>
          <a:p>
            <a:r>
              <a:rPr lang="de-AT" dirty="0">
                <a:sym typeface="Wingdings" panose="05000000000000000000" pitchFamily="2" charset="2"/>
              </a:rPr>
              <a:t>Aktuell sieht die junge Bevölkerung den ja vorhandenen Mehrwert des Militärs nicht oder unzureichend (Umweltkatarstrophen, …), da auch alle lang nach dem letzten Weltkrieg geboren worden sind.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0214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de-AT" dirty="0"/>
              <a:t>- Wenn führt ein Soldat eher Befehle aus bzw. bleibt eher loyal (Loyalität)?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Befehle werden aktuell Großteils ausschließlich aufgrund gesetzlicher Vorschriften durchgeführt. </a:t>
            </a:r>
          </a:p>
          <a:p>
            <a:pPr marL="1085850" lvl="2" indent="-171450">
              <a:buFontTx/>
              <a:buChar char="-"/>
            </a:pPr>
            <a:r>
              <a:rPr lang="de-AT" dirty="0"/>
              <a:t>Keine bis wenig Loyalität vorhanden, solche Soldaten stellen Befehle im Krieg/Stresssituationen öfter in Frage (da keine Vertrauensbasis), haben eine schlechtere Moral bzw. Einstellung gegenüber Vorgesetzten und neigen eher zu voreiligen Rückzügen bzw. Rückziehern. 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Loyalität wird nicht über strenge Vorschriften &amp; Bestrafungen erarbeitet, sondern durch positive Emotionen (z.B. Belohnungen) und Vertrauen, das wiederum stark vom persönlichen Verhältnis zum Vorgesetzten abhängt. 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Belohnungen funktionieren nachweislich besser als Bestrafungen (Militär wird nicht ganz ohne Bestrafungen auskommen, man kann das Ganze aber wenden) </a:t>
            </a:r>
            <a:r>
              <a:rPr lang="de-AT" dirty="0">
                <a:sym typeface="Wingdings" panose="05000000000000000000" pitchFamily="2" charset="2"/>
              </a:rPr>
              <a:t> Badges/Abzeichen sowie erste Maßnahmen wie grüne Balken bei Rekruten u. Ä. wurden ja schon bereits getroffen.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3032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GWD + Soldaten für Umweltschutz, Gesundheit/Sport &amp; soziales Engagement belohnen</a:t>
            </a:r>
          </a:p>
          <a:p>
            <a:pPr marL="171450" indent="-171450">
              <a:buFontTx/>
              <a:buChar char="-"/>
            </a:pPr>
            <a:r>
              <a:rPr lang="de-AT" dirty="0"/>
              <a:t>Exklusive Rabatte oder Gutschein- bzw. Produktverlosungen von Partnerunternehmen, die Sie jetzt schon haben </a:t>
            </a:r>
          </a:p>
          <a:p>
            <a:pPr marL="171450" indent="-171450">
              <a:buFontTx/>
              <a:buChar char="-"/>
            </a:pPr>
            <a:r>
              <a:rPr lang="de-AT" dirty="0"/>
              <a:t>Wenn im Rahmen der Ausbildung, des Arbeitsvertrages usw. möglich, dann zusätzlich …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Früher Dienstschluss bzw. dienstfrei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Überzeitschein bzw. Heimschläfer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Eine Charge-Dienst-Freistellung stattdessen anderer Soldat (Achtung potenzielle Bestrafung, daher zu evaluieren)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Sportfreistellung (z.B. bei Sport/Gesundheitsherausforderungen) oder freie Sportwahl (d.h. nicht mit anderen Soldaten zusammen zu sporteln)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2093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Möchte Ihnen nichts verkaufen! </a:t>
            </a:r>
          </a:p>
          <a:p>
            <a:r>
              <a:rPr lang="de-AT" dirty="0"/>
              <a:t>Militär als öffentlicher Partner, damit unsere eigentlichen Kunden (Unternehmen, Kommunen, NGOs, Politiker, …) leichter von unserem Service überzeugt werden können. </a:t>
            </a:r>
          </a:p>
          <a:p>
            <a:r>
              <a:rPr lang="de-AT" dirty="0"/>
              <a:t>Das Militär ist wichtig und hat mehr Zuspruch verdient.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36022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2400" dirty="0"/>
              <a:t>NORMAL erklären! Da </a:t>
            </a:r>
            <a:r>
              <a:rPr lang="de-AT" sz="2400" dirty="0" err="1"/>
              <a:t>wrschl</a:t>
            </a:r>
            <a:r>
              <a:rPr lang="de-AT" sz="2400" dirty="0"/>
              <a:t> Gesprächskontext</a:t>
            </a:r>
          </a:p>
          <a:p>
            <a:pPr marL="342900" indent="-342900">
              <a:buFontTx/>
              <a:buChar char="-"/>
            </a:pPr>
            <a:r>
              <a:rPr lang="de-AT" sz="2400" dirty="0"/>
              <a:t>App, ähnlich soziales Netzwerk</a:t>
            </a:r>
          </a:p>
          <a:p>
            <a:pPr marL="342900" indent="-342900">
              <a:buFontTx/>
              <a:buChar char="-"/>
            </a:pPr>
            <a:r>
              <a:rPr lang="de-AT" sz="2400" dirty="0"/>
              <a:t>Leute tun etwas Gutes &amp; gewinnen Preise</a:t>
            </a:r>
          </a:p>
          <a:p>
            <a:pPr marL="342900" indent="-342900">
              <a:buFontTx/>
              <a:buChar char="-"/>
            </a:pPr>
            <a:r>
              <a:rPr lang="de-AT" sz="2400" dirty="0"/>
              <a:t>Gamification, Micro-</a:t>
            </a:r>
            <a:r>
              <a:rPr lang="de-AT" sz="2400" dirty="0" err="1"/>
              <a:t>Volunteering</a:t>
            </a:r>
            <a:r>
              <a:rPr lang="de-AT" sz="2400" dirty="0"/>
              <a:t>, Impact-Aggregation, …</a:t>
            </a:r>
          </a:p>
          <a:p>
            <a:endParaRPr lang="de-AT" sz="2400" dirty="0"/>
          </a:p>
          <a:p>
            <a:r>
              <a:rPr lang="de-AT" sz="2400" dirty="0"/>
              <a:t>Ich würde niemals einen Fremden auf einen Drink einladen. Der Wald und das Meer sind mein Mülleimer; und ich liebe Schokolade! </a:t>
            </a:r>
          </a:p>
          <a:p>
            <a:r>
              <a:rPr lang="de-AT" sz="2400" dirty="0"/>
              <a:t>Ich käme niemals auf die Idee etwas Gutes zu tun, </a:t>
            </a:r>
            <a:r>
              <a:rPr lang="de-AT" sz="2400" b="1" dirty="0">
                <a:solidFill>
                  <a:srgbClr val="0070C0"/>
                </a:solidFill>
              </a:rPr>
              <a:t>denn es macht eh keinen Unterschied</a:t>
            </a:r>
            <a:r>
              <a:rPr lang="de-AT" sz="2400" b="1" i="1" dirty="0">
                <a:solidFill>
                  <a:srgbClr val="0070C0"/>
                </a:solidFill>
              </a:rPr>
              <a:t>. (kurz in die Hocke gehen)</a:t>
            </a:r>
          </a:p>
          <a:p>
            <a:endParaRPr lang="de-AT" sz="2400" dirty="0"/>
          </a:p>
          <a:p>
            <a:r>
              <a:rPr lang="de-AT" sz="2400" dirty="0"/>
              <a:t>Unsere Mission: Eine Plattform, bei dem Menschen Herausforderungen in Bezug auf Umweltschutz, Gesundheit und gesellschaftlichen Zusammenhalt lösen. </a:t>
            </a:r>
          </a:p>
          <a:p>
            <a:r>
              <a:rPr lang="de-AT" sz="2400" dirty="0"/>
              <a:t>Herausforderungen werden von Organisationen mit Produkten, Rabatten, Gutscheinen oder gar Bargeld gesponsort. </a:t>
            </a:r>
          </a:p>
          <a:p>
            <a:r>
              <a:rPr lang="de-AT" sz="2400" dirty="0"/>
              <a:t>Dem Nutzer werden dabei </a:t>
            </a:r>
            <a:r>
              <a:rPr lang="de-AT" sz="2400" b="1" dirty="0"/>
              <a:t>individuell</a:t>
            </a:r>
            <a:r>
              <a:rPr lang="de-AT" sz="2400" dirty="0"/>
              <a:t> </a:t>
            </a:r>
            <a:r>
              <a:rPr lang="de-AT" sz="2400" b="1" dirty="0"/>
              <a:t>Preise und Herausforderungen </a:t>
            </a:r>
            <a:r>
              <a:rPr lang="de-AT" sz="2400" dirty="0"/>
              <a:t>angezeigt, für die er sich interessiert. </a:t>
            </a:r>
          </a:p>
          <a:p>
            <a:r>
              <a:rPr lang="de-AT" sz="2400" b="1" dirty="0"/>
              <a:t>//NEIN (ZEIT): </a:t>
            </a:r>
            <a:r>
              <a:rPr lang="de-AT" sz="2400" dirty="0"/>
              <a:t>Und mit jeder Challenge sammelt der User Punkte, die dem Lebenslauf als </a:t>
            </a:r>
            <a:r>
              <a:rPr lang="de-AT" sz="2400" dirty="0" err="1"/>
              <a:t>Microvolunteering</a:t>
            </a:r>
            <a:r>
              <a:rPr lang="de-AT" sz="2400" dirty="0"/>
              <a:t> angehängt werden können. </a:t>
            </a:r>
          </a:p>
          <a:p>
            <a:endParaRPr lang="de-AT" sz="2400" dirty="0"/>
          </a:p>
          <a:p>
            <a:r>
              <a:rPr lang="de-AT" sz="2400" dirty="0"/>
              <a:t>Der Impact wird aggregiert und veröffentlicht. So seht ihr, wie viel und welchen Impact ihr und andere tatsächlich auf unsere kleine Welt haben. </a:t>
            </a:r>
          </a:p>
          <a:p>
            <a:r>
              <a:rPr lang="de-AT" sz="2400" dirty="0"/>
              <a:t>Durch das Sponsoring von Herausforderungen entsteht für Unternehmen ein neues Marketingtool, das die Bedürfnisse junger Konsumenten direkt anspricht. </a:t>
            </a:r>
          </a:p>
          <a:p>
            <a:endParaRPr lang="de-AT" sz="2400" dirty="0"/>
          </a:p>
          <a:p>
            <a:r>
              <a:rPr lang="de-AT" sz="2400" dirty="0"/>
              <a:t>Es soll Spaß machen, etwas Gutes zu tun! Denn selbst ein kleiner Stein, kann große Wellen schlagen. - </a:t>
            </a:r>
            <a:r>
              <a:rPr lang="de-AT" sz="2400" dirty="0" err="1"/>
              <a:t>Wavect</a:t>
            </a:r>
            <a:endParaRPr lang="de-AT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789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gesellschaftliche Probleme angehen indem man wirtschaftliche &amp; persönliche Anreize für je Organisationen &amp; User schafft</a:t>
            </a:r>
          </a:p>
          <a:p>
            <a:endParaRPr lang="de-AT" dirty="0"/>
          </a:p>
          <a:p>
            <a:r>
              <a:rPr lang="de-AT" dirty="0"/>
              <a:t>B2B/B2G-Problem: </a:t>
            </a:r>
          </a:p>
          <a:p>
            <a:r>
              <a:rPr lang="de-AT" dirty="0"/>
              <a:t>Low-</a:t>
            </a:r>
            <a:r>
              <a:rPr lang="de-AT" dirty="0" err="1"/>
              <a:t>Priced</a:t>
            </a:r>
            <a:r>
              <a:rPr lang="de-AT" dirty="0"/>
              <a:t>/Günstiges &amp; </a:t>
            </a:r>
            <a:r>
              <a:rPr lang="de-AT" dirty="0" err="1"/>
              <a:t>Personalized</a:t>
            </a:r>
            <a:r>
              <a:rPr lang="de-AT" dirty="0"/>
              <a:t> CSR (gesellschaftliche Verantwortung, Marketing) -&gt; Marketing Kampagne von uns, so auch weitere Kostenersparnis</a:t>
            </a:r>
          </a:p>
          <a:p>
            <a:r>
              <a:rPr lang="de-AT" dirty="0"/>
              <a:t>-&gt; CSR aktuell nur größeren Unternehmen ein Begriff, doch Trends zeigen, dass Konsumenten immer größeren Wert darauf legen</a:t>
            </a:r>
          </a:p>
          <a:p>
            <a:r>
              <a:rPr lang="de-AT" dirty="0"/>
              <a:t>-&gt; Personalisiertes CSR -&gt; was ist welchem Konsumenten wichtig [Umweltschutz, Gesundheit, Solidarität] und zusätzlich sind die Preise ähnlich zu Facebook-Werbeanzeigen personalisiert </a:t>
            </a:r>
          </a:p>
          <a:p>
            <a:r>
              <a:rPr lang="de-AT" dirty="0"/>
              <a:t>-&gt; User posten Foto/Video beim Lösen einer Herausforderung, Wasserzeichen &amp; Listung in der App als Sponsor etc. -&gt; User erzählen Geschichten im Namen des Unternehmens, da das UN sie dazu motiviert hat. </a:t>
            </a:r>
          </a:p>
          <a:p>
            <a:r>
              <a:rPr lang="de-AT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3039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Revenue Streams: </a:t>
            </a:r>
            <a:br>
              <a:rPr lang="de-AT" dirty="0"/>
            </a:br>
            <a:r>
              <a:rPr lang="de-AT" dirty="0"/>
              <a:t>- Hauptsächlich über Gebühren auf Sponsorings abhängig vom Typ der Organisation sowie der Organisationsgröße</a:t>
            </a:r>
          </a:p>
          <a:p>
            <a:r>
              <a:rPr lang="de-AT" dirty="0"/>
              <a:t>- Zusätzlich: Events im Zusammenhang mit der App, Freemium/Premium-Modell (B2C) [konkretes Konzept noch in Arbeit]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18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Unternehmen &amp; Politiker ändern sich, wenn wir uns ändern.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733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7569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436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Schlechter Ruf des Militärs &amp; Grundwehrdienst</a:t>
            </a:r>
          </a:p>
          <a:p>
            <a:pPr marL="171450" indent="-171450">
              <a:buFontTx/>
              <a:buChar char="-"/>
            </a:pPr>
            <a:r>
              <a:rPr lang="de-AT" dirty="0"/>
              <a:t>Steigende Untauglichkeitszahlen durch …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Ausbildung als sinnlos angesehen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Veraltete Strukturen &amp; nicht innovativ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Oftmals unangemessenes bzw. inakzeptables Verhalten von Vorgesetzten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Negatives Feedback von Grundwehrdienern sowie vom Kader (!) -&gt; Vorurteil laufend durch Erfahrungen bestärkt</a:t>
            </a:r>
          </a:p>
          <a:p>
            <a:pPr marL="628650" lvl="1" indent="-171450">
              <a:buFontTx/>
              <a:buChar char="-"/>
            </a:pPr>
            <a:r>
              <a:rPr lang="de-AT" dirty="0"/>
              <a:t>Soldaten werden einige Kompetenzen abgesprochen (kritisches Denken, Intelligenz, …)</a:t>
            </a:r>
          </a:p>
          <a:p>
            <a:pPr marL="628650" lvl="1" indent="-171450">
              <a:buFontTx/>
              <a:buChar char="-"/>
            </a:pPr>
            <a:endParaRPr lang="de-AT" dirty="0"/>
          </a:p>
          <a:p>
            <a:pPr marL="628650" lvl="1" indent="-171450">
              <a:buFontTx/>
              <a:buChar char="-"/>
            </a:pP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693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de-AT" dirty="0"/>
              <a:t>Trotz oftmals optisch makellosen Adjustierung -&gt; schlechtes Auftreten, da allgemeines Bild unter jüngeren Generation negativ/unfreundlich/nicht hilfsbereit ist. </a:t>
            </a:r>
          </a:p>
          <a:p>
            <a:pPr marL="0" lvl="0" indent="0">
              <a:buFontTx/>
              <a:buNone/>
            </a:pPr>
            <a:r>
              <a:rPr lang="de-AT" dirty="0"/>
              <a:t>- Soldaten sollten v.a. in Friedenszeiten der Gesellschaft ein Vorbild sein, positive Emotionen sowie Sicherheit wecken, soziales Engagement zeigen… und das Militär als realistische Karrieremöglichkeit in Erwägung zu ziehen.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199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3C92B-EF22-458A-AA66-E6954C21E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F06DC7-C116-4DCF-AB51-8E2F666A6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5398FE-222C-4261-9C32-D7C7A782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213052-6A6E-4CA2-A05F-7CD552C0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80B9FF-6389-4AEB-9EFA-B9A4F91B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326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0AE50-EAD7-423F-AB45-A682BDDD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47B4B3-3C91-44D5-B83C-484A0685C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747397-E483-4C38-B0B8-8E935184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A73EDF-D9A7-4985-BE02-2DAE70C1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38A4B0-E01D-4589-9341-A726B88D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2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ABE4F0-0298-44F7-8E73-12614A9F2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46067F-6C09-4BEC-AA64-55B0B22D9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83BD00-208A-497E-AC5B-FEFC2BA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1CF9A5-349A-43A5-AFB5-90FFADB4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0AC51-B7E8-43D7-9F2D-EF70EF01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39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2FD08-85AD-4DC0-A41F-93454348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CB8F2-B3DA-4B08-9B61-19C15271C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2F778A-150F-420C-A32D-A0242469D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6732F-DF04-447B-B1C3-7B2A90A2B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DA286C-7266-4C5D-B2B7-081C7C24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838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8D2AC-2BF2-4D40-9191-414C3FD3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7FFA6F-6567-48E1-8A68-A32EB90E5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13215F-ED28-4379-A079-A6F9FA18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BC2774-7E95-45ED-9ED3-BF7548CD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858E1-FBF3-4CC0-8726-513DAB03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005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9138F-B5F7-474B-B98A-2D0FE5AD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947938-6F2D-4DCD-873D-025EC2BD5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7E0115-C63F-46AB-8118-43F74D9BB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DC39E2-E8CE-4A1B-8662-23E12179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DA06FF-BC87-4980-8F6D-2E1FEC0A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71516B-7D0C-4478-9D07-0136BD78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37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85D0C-883A-4E1C-A1F4-2A62F6BF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4AD200-20AF-4A18-B0E0-02F82A90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541217-5A4A-418D-B843-405DD6CF0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14E9AF-A41E-4030-AF32-AF544417A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F76050-9017-4A25-A418-85318DF6C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0D726D-8C19-48A2-BF6B-8E26F5C1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7018F8-AB75-48D5-8B9F-9DD1EA74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76A311-28CF-4E58-B0E5-87E147FD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678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2EC33-D1EF-4680-AB04-8FB48AFE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148CB4-065F-4747-99B1-04CB3781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995951-116B-4BC2-9EFE-8F11837F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71F4C6-EBB1-45EF-81B0-31877856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478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B03C0C-C3C6-4272-9A1F-9530E3C8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A78229-1D7A-4632-87A5-3B69E888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A6F13-6F95-4B83-840F-05DFD4DF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21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1F46A-9C1E-417D-BF60-5613360F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B3F604-5FD8-40FC-8EAF-3F5C941CE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4A4A9A-BBB2-42C8-99FB-D09E738B3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3223F3-AC68-40CC-9F4A-C39C7F59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56E0C0-00F1-49E7-A629-982B7AE8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EAD9A1-F58C-4D5D-8189-A168CD86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96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AF9AA-2241-4D04-97BB-7F334870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CB93FFF-E9A7-4D34-84B3-971ED4E95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10E272-63D0-4515-BC45-15EC93D1B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6527DA-CFBD-4497-9801-D567AD72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273B74-DD1D-4778-BF88-AC28E020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E166CC-768A-4671-8EDE-676A46F0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321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43D749-0E11-4132-BFCF-BEA67033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233651-CB11-4407-A9DA-A265ECF1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20282F-B491-42A0-961B-321272FC8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35AD1-0F18-4D1C-A2A5-E459B4A6EE99}" type="datetimeFigureOut">
              <a:rPr lang="de-AT" smtClean="0"/>
              <a:t>09.11.2019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56FEC-2177-4129-B0CF-D7D9D3DB3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E82B44-8B9C-4243-900B-DEE593DB9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F708A-4995-458F-9976-0F0C710B18DC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B7564F9-8CB6-4C13-BD71-6F26BB5FCB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353" y="6286351"/>
            <a:ext cx="435124" cy="4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0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Std Medium" panose="020B05020202040203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Std Light" panose="020B04020202040203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Std Light" panose="020B04020202040203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Std Light" panose="020B04020202040203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Std Light" panose="020B04020202040203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Std Light" panose="020B04020202040203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B09448F-9182-44A2-AE44-3AD19B818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52" y="2262265"/>
            <a:ext cx="3054096" cy="1676174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B12C395D-976B-4E89-9757-46DD5A65E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0392" y="4058755"/>
            <a:ext cx="3950048" cy="1030601"/>
          </a:xfrm>
        </p:spPr>
        <p:txBody>
          <a:bodyPr>
            <a:normAutofit/>
          </a:bodyPr>
          <a:lstStyle/>
          <a:p>
            <a:r>
              <a:rPr lang="de-AT" sz="3600" dirty="0">
                <a:latin typeface="Futura Std Medium" panose="020B0502020204020303" pitchFamily="34" charset="0"/>
              </a:rPr>
              <a:t>Wavect.io</a:t>
            </a:r>
          </a:p>
        </p:txBody>
      </p:sp>
    </p:spTree>
    <p:extLst>
      <p:ext uri="{BB962C8B-B14F-4D97-AF65-F5344CB8AC3E}">
        <p14:creationId xmlns:p14="http://schemas.microsoft.com/office/powerpoint/2010/main" val="180992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AFD63BA-1247-4A6D-8242-9F671034D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2" y="-619836"/>
            <a:ext cx="12200742" cy="81034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  <a:latin typeface="Futura Std Medium" panose="020B0502020204020303" pitchFamily="34" charset="0"/>
              </a:rPr>
              <a:t>Solidarität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Mehr gesellschaftlicher Zusammenhalt</a:t>
            </a:r>
          </a:p>
        </p:txBody>
      </p:sp>
    </p:spTree>
    <p:extLst>
      <p:ext uri="{BB962C8B-B14F-4D97-AF65-F5344CB8AC3E}">
        <p14:creationId xmlns:p14="http://schemas.microsoft.com/office/powerpoint/2010/main" val="23813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0CDDC9-C00E-4F18-8AC4-867FA0AD1C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Das Problem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67497E-F77C-431A-95B4-FDB6EC5D5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beim Militär</a:t>
            </a:r>
          </a:p>
        </p:txBody>
      </p:sp>
    </p:spTree>
    <p:extLst>
      <p:ext uri="{BB962C8B-B14F-4D97-AF65-F5344CB8AC3E}">
        <p14:creationId xmlns:p14="http://schemas.microsoft.com/office/powerpoint/2010/main" val="214722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3AB02E3-C59E-4875-95B8-FB61DFE78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6" y="-1041401"/>
            <a:ext cx="12232106" cy="89702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  <a:latin typeface="Futura Std Medium" panose="020B0502020204020303" pitchFamily="34" charset="0"/>
              </a:rPr>
              <a:t>Schlechtes Image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des Bundesheers &amp; Grundwehrdiensts</a:t>
            </a:r>
          </a:p>
        </p:txBody>
      </p:sp>
    </p:spTree>
    <p:extLst>
      <p:ext uri="{BB962C8B-B14F-4D97-AF65-F5344CB8AC3E}">
        <p14:creationId xmlns:p14="http://schemas.microsoft.com/office/powerpoint/2010/main" val="122741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1432DBD-26C8-4AAB-8AF3-0810EA97C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3" y="-466725"/>
            <a:ext cx="12195924" cy="77939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  <a:latin typeface="Futura Std Medium" panose="020B0502020204020303" pitchFamily="34" charset="0"/>
              </a:rPr>
              <a:t>Vorbildwirkung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von Menschen in Uniform</a:t>
            </a:r>
          </a:p>
        </p:txBody>
      </p:sp>
    </p:spTree>
    <p:extLst>
      <p:ext uri="{BB962C8B-B14F-4D97-AF65-F5344CB8AC3E}">
        <p14:creationId xmlns:p14="http://schemas.microsoft.com/office/powerpoint/2010/main" val="30009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1542F1-95F7-4F96-B58F-5D85A2262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51" y="-162064"/>
            <a:ext cx="12223251" cy="72005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</a:rPr>
              <a:t>Mehrwert = Budget</a:t>
            </a:r>
            <a:endParaRPr lang="de-AT" sz="7200" b="1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Die gesellschaftliche Meinung entscheidet</a:t>
            </a:r>
          </a:p>
        </p:txBody>
      </p:sp>
    </p:spTree>
    <p:extLst>
      <p:ext uri="{BB962C8B-B14F-4D97-AF65-F5344CB8AC3E}">
        <p14:creationId xmlns:p14="http://schemas.microsoft.com/office/powerpoint/2010/main" val="8529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BA6E241-94C8-4FF5-BB0C-222AB411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537" y="-543129"/>
            <a:ext cx="12632537" cy="82313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</a:rPr>
              <a:t>Loyalität &amp; Motivation</a:t>
            </a:r>
            <a:endParaRPr lang="de-AT" sz="7200" b="1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entscheidet über Erfolg oder Niederlage</a:t>
            </a:r>
          </a:p>
        </p:txBody>
      </p:sp>
    </p:spTree>
    <p:extLst>
      <p:ext uri="{BB962C8B-B14F-4D97-AF65-F5344CB8AC3E}">
        <p14:creationId xmlns:p14="http://schemas.microsoft.com/office/powerpoint/2010/main" val="38171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67AAB-6606-4539-96DC-8A7EDFFAD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Die Lösung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49EE2D-2586-4839-8C92-1029C9F32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fürs Militär</a:t>
            </a:r>
          </a:p>
        </p:txBody>
      </p:sp>
    </p:spTree>
    <p:extLst>
      <p:ext uri="{BB962C8B-B14F-4D97-AF65-F5344CB8AC3E}">
        <p14:creationId xmlns:p14="http://schemas.microsoft.com/office/powerpoint/2010/main" val="427608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103FFAB-B23C-4DBE-AEBD-AC48FC6BF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3" y="-611721"/>
            <a:ext cx="12194853" cy="8083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</a:rPr>
              <a:t>Belohnungen</a:t>
            </a:r>
            <a:endParaRPr lang="de-AT" sz="7200" b="1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1967" y="3588285"/>
            <a:ext cx="9605211" cy="1655762"/>
          </a:xfrm>
        </p:spPr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Abzeichen sind nur eine von vielen Formen von Anerkennung.</a:t>
            </a:r>
          </a:p>
        </p:txBody>
      </p:sp>
    </p:spTree>
    <p:extLst>
      <p:ext uri="{BB962C8B-B14F-4D97-AF65-F5344CB8AC3E}">
        <p14:creationId xmlns:p14="http://schemas.microsoft.com/office/powerpoint/2010/main" val="5109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4636C-F24D-420A-8C05-3C2203603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Was &amp; Wie?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624939-33B3-4584-BE21-D7C2B0F50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Warum bin ich hier?</a:t>
            </a:r>
          </a:p>
        </p:txBody>
      </p:sp>
    </p:spTree>
    <p:extLst>
      <p:ext uri="{BB962C8B-B14F-4D97-AF65-F5344CB8AC3E}">
        <p14:creationId xmlns:p14="http://schemas.microsoft.com/office/powerpoint/2010/main" val="29776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08F34F5-DC34-44BB-9CFC-0C9867D9E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8270">
            <a:off x="6699516" y="1564019"/>
            <a:ext cx="6110732" cy="40485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967" y="1041400"/>
            <a:ext cx="6311991" cy="2387600"/>
          </a:xfrm>
        </p:spPr>
        <p:txBody>
          <a:bodyPr>
            <a:noAutofit/>
          </a:bodyPr>
          <a:lstStyle/>
          <a:p>
            <a:pPr algn="l"/>
            <a:r>
              <a:rPr lang="de-AT" sz="4400" b="1" dirty="0"/>
              <a:t>Öffentlichkeitswirksames Testprojekt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1967" y="3588285"/>
            <a:ext cx="5806665" cy="205452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de-AT" dirty="0">
                <a:latin typeface="Futura Std Medium" panose="020B0502020204020303" pitchFamily="34" charset="0"/>
              </a:rPr>
              <a:t>Komplett kostenlos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de-AT" dirty="0">
                <a:latin typeface="Futura Std Medium" panose="020B0502020204020303" pitchFamily="34" charset="0"/>
              </a:rPr>
              <a:t>Militär/Kaserne(n) als öffentliche Partner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de-AT" dirty="0">
                <a:latin typeface="Futura Std Medium" panose="020B0502020204020303" pitchFamily="34" charset="0"/>
              </a:rPr>
              <a:t>Zusammen Mehrwert schaffen &amp; etwas verändern</a:t>
            </a:r>
          </a:p>
        </p:txBody>
      </p:sp>
    </p:spTree>
    <p:extLst>
      <p:ext uri="{BB962C8B-B14F-4D97-AF65-F5344CB8AC3E}">
        <p14:creationId xmlns:p14="http://schemas.microsoft.com/office/powerpoint/2010/main" val="20480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F1654-81C0-4C4F-BBEB-0642AD2C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Wer sind wir?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67AFD68-5847-450C-B97E-56A8C27BF5C1}"/>
              </a:ext>
            </a:extLst>
          </p:cNvPr>
          <p:cNvGrpSpPr/>
          <p:nvPr/>
        </p:nvGrpSpPr>
        <p:grpSpPr>
          <a:xfrm>
            <a:off x="2807412" y="2483705"/>
            <a:ext cx="1800000" cy="2982879"/>
            <a:chOff x="2807412" y="2483705"/>
            <a:chExt cx="1800000" cy="2982879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6239A5B-AF04-49CB-A587-0422B23E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412" y="2483705"/>
              <a:ext cx="1800000" cy="1800000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44039B8-2D20-434F-A7CF-B718256B006D}"/>
                </a:ext>
              </a:extLst>
            </p:cNvPr>
            <p:cNvSpPr txBox="1"/>
            <p:nvPr/>
          </p:nvSpPr>
          <p:spPr>
            <a:xfrm>
              <a:off x="3395913" y="4428611"/>
              <a:ext cx="622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CIO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7F04F81-312B-4A93-A606-A7FB36930283}"/>
                </a:ext>
              </a:extLst>
            </p:cNvPr>
            <p:cNvSpPr txBox="1"/>
            <p:nvPr/>
          </p:nvSpPr>
          <p:spPr>
            <a:xfrm>
              <a:off x="2906784" y="4758698"/>
              <a:ext cx="16012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Reza </a:t>
              </a:r>
            </a:p>
            <a:p>
              <a:pPr algn="ctr"/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Shokri</a:t>
              </a:r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, </a:t>
              </a:r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Bsc</a:t>
              </a:r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.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81ED41B-CF6B-4631-800F-376FEC1E53E1}"/>
              </a:ext>
            </a:extLst>
          </p:cNvPr>
          <p:cNvGrpSpPr/>
          <p:nvPr/>
        </p:nvGrpSpPr>
        <p:grpSpPr>
          <a:xfrm>
            <a:off x="9641644" y="2481297"/>
            <a:ext cx="1800000" cy="2980679"/>
            <a:chOff x="9641644" y="2481297"/>
            <a:chExt cx="1800000" cy="298067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BBD862D-14C5-4E1C-BB71-BCE5CE81A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41644" y="2481297"/>
              <a:ext cx="1800000" cy="1800000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A4F21E8-A4F4-4EF5-860D-26B8A338EA27}"/>
                </a:ext>
              </a:extLst>
            </p:cNvPr>
            <p:cNvSpPr txBox="1"/>
            <p:nvPr/>
          </p:nvSpPr>
          <p:spPr>
            <a:xfrm>
              <a:off x="10219506" y="4405937"/>
              <a:ext cx="725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CEO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2C80F22-BB75-48A2-895A-103F8B856A71}"/>
                </a:ext>
              </a:extLst>
            </p:cNvPr>
            <p:cNvSpPr txBox="1"/>
            <p:nvPr/>
          </p:nvSpPr>
          <p:spPr>
            <a:xfrm>
              <a:off x="9829750" y="4754090"/>
              <a:ext cx="1402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Kevin </a:t>
              </a:r>
            </a:p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Riedl, </a:t>
              </a:r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Bsc</a:t>
              </a:r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.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8323DC3-561C-4A5B-AB99-210AFF2CDBDA}"/>
              </a:ext>
            </a:extLst>
          </p:cNvPr>
          <p:cNvGrpSpPr/>
          <p:nvPr/>
        </p:nvGrpSpPr>
        <p:grpSpPr>
          <a:xfrm>
            <a:off x="540665" y="2465451"/>
            <a:ext cx="1800000" cy="3052756"/>
            <a:chOff x="540665" y="2409180"/>
            <a:chExt cx="1800000" cy="3052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2ED4CA3-10C4-4EAF-928C-ECC5A755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65" y="2409180"/>
              <a:ext cx="1800000" cy="1800000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D37CF9C-32C9-4DE0-BCD1-7DFEF289F10D}"/>
                </a:ext>
              </a:extLst>
            </p:cNvPr>
            <p:cNvSpPr txBox="1"/>
            <p:nvPr/>
          </p:nvSpPr>
          <p:spPr>
            <a:xfrm>
              <a:off x="1033965" y="4411222"/>
              <a:ext cx="715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CTO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CFEF148-ED6D-4D27-BF22-9D0FF69E2B1B}"/>
                </a:ext>
              </a:extLst>
            </p:cNvPr>
            <p:cNvSpPr txBox="1"/>
            <p:nvPr/>
          </p:nvSpPr>
          <p:spPr>
            <a:xfrm>
              <a:off x="738073" y="4754050"/>
              <a:ext cx="1402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Christof </a:t>
              </a:r>
            </a:p>
            <a:p>
              <a:pPr algn="ctr"/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Jori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2FB2735-2D96-45C5-83A6-B647149EE239}"/>
              </a:ext>
            </a:extLst>
          </p:cNvPr>
          <p:cNvGrpSpPr/>
          <p:nvPr/>
        </p:nvGrpSpPr>
        <p:grpSpPr>
          <a:xfrm>
            <a:off x="5178983" y="2481297"/>
            <a:ext cx="1800000" cy="2980639"/>
            <a:chOff x="5178249" y="2449837"/>
            <a:chExt cx="1800000" cy="298063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995C938-CD0E-4DD8-AD27-CEF2DDF0C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78249" y="2449837"/>
              <a:ext cx="1800000" cy="1800000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26AD4CA-ED38-4439-B20D-B38752606401}"/>
                </a:ext>
              </a:extLst>
            </p:cNvPr>
            <p:cNvSpPr txBox="1"/>
            <p:nvPr/>
          </p:nvSpPr>
          <p:spPr>
            <a:xfrm>
              <a:off x="5704584" y="4381491"/>
              <a:ext cx="705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CFO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369EC77-C080-49C5-B331-6FD74A16F458}"/>
                </a:ext>
              </a:extLst>
            </p:cNvPr>
            <p:cNvSpPr txBox="1"/>
            <p:nvPr/>
          </p:nvSpPr>
          <p:spPr>
            <a:xfrm>
              <a:off x="5322372" y="4722590"/>
              <a:ext cx="15519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Ing. Daniel </a:t>
              </a:r>
            </a:p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Gosterxeier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FF1D863-A539-4839-A1DE-01473AD69700}"/>
              </a:ext>
            </a:extLst>
          </p:cNvPr>
          <p:cNvGrpSpPr/>
          <p:nvPr/>
        </p:nvGrpSpPr>
        <p:grpSpPr>
          <a:xfrm>
            <a:off x="7468697" y="2542088"/>
            <a:ext cx="1683233" cy="2891305"/>
            <a:chOff x="7468697" y="2542088"/>
            <a:chExt cx="1683233" cy="2891305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B7DC937A-E810-4617-B279-23C704B0F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8697" y="2542088"/>
              <a:ext cx="1683233" cy="1683233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8E583A2-9AA4-449A-98EA-96B810B2C2EB}"/>
                </a:ext>
              </a:extLst>
            </p:cNvPr>
            <p:cNvSpPr txBox="1"/>
            <p:nvPr/>
          </p:nvSpPr>
          <p:spPr>
            <a:xfrm>
              <a:off x="7950482" y="4377354"/>
              <a:ext cx="855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CMO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EB7910C-EBF5-485F-B5D1-D981933D49C9}"/>
                </a:ext>
              </a:extLst>
            </p:cNvPr>
            <p:cNvSpPr txBox="1"/>
            <p:nvPr/>
          </p:nvSpPr>
          <p:spPr>
            <a:xfrm>
              <a:off x="7699487" y="4725507"/>
              <a:ext cx="1402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Mariella </a:t>
              </a:r>
            </a:p>
            <a:p>
              <a:pPr algn="ctr"/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Galneder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4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EE0BD-A1C3-491B-A2DD-5131631D1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spc="200" dirty="0"/>
              <a:t>www.wavect.io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905058-392D-415C-A8EB-B10E36F8E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„Selbst ein kleiner Stein kann große </a:t>
            </a:r>
            <a:r>
              <a:rPr lang="de-AT"/>
              <a:t>Wellen schlagen.“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520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40996-3AC9-4A62-BC08-D82A7D611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Was machen wir?</a:t>
            </a:r>
          </a:p>
        </p:txBody>
      </p:sp>
    </p:spTree>
    <p:extLst>
      <p:ext uri="{BB962C8B-B14F-4D97-AF65-F5344CB8AC3E}">
        <p14:creationId xmlns:p14="http://schemas.microsoft.com/office/powerpoint/2010/main" val="1486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59089DA-9F2D-4AB6-AF3A-3FC5173A0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540"/>
            <a:ext cx="12192000" cy="8135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A42B51-FF6A-4090-BCA1-5E8E27CC3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8270">
            <a:off x="5686365" y="1062941"/>
            <a:ext cx="7280001" cy="48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4D65AC5-3B67-441E-BC33-B9661E858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98" y="0"/>
            <a:ext cx="129223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  <a:latin typeface="Futura Std Medium" panose="020B0502020204020303" pitchFamily="34" charset="0"/>
              </a:rPr>
              <a:t>Personalisiertes CSR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Gesellschaftliche Verantwortung als Marketingtool </a:t>
            </a:r>
          </a:p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(z.B. Müllsammelaktionen)</a:t>
            </a:r>
          </a:p>
        </p:txBody>
      </p:sp>
    </p:spTree>
    <p:extLst>
      <p:ext uri="{BB962C8B-B14F-4D97-AF65-F5344CB8AC3E}">
        <p14:creationId xmlns:p14="http://schemas.microsoft.com/office/powerpoint/2010/main" val="7681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4725B2C-28AF-47AC-823A-F1443D2E2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1412"/>
            <a:ext cx="12192000" cy="1219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  <a:latin typeface="Futura Std Medium" panose="020B0502020204020303" pitchFamily="34" charset="0"/>
              </a:rPr>
              <a:t>Business Modell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Grundlegende Revenue Streams</a:t>
            </a:r>
          </a:p>
        </p:txBody>
      </p:sp>
    </p:spTree>
    <p:extLst>
      <p:ext uri="{BB962C8B-B14F-4D97-AF65-F5344CB8AC3E}">
        <p14:creationId xmlns:p14="http://schemas.microsoft.com/office/powerpoint/2010/main" val="28826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40996-3AC9-4A62-BC08-D82A7D611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Warum?</a:t>
            </a:r>
          </a:p>
        </p:txBody>
      </p:sp>
    </p:spTree>
    <p:extLst>
      <p:ext uri="{BB962C8B-B14F-4D97-AF65-F5344CB8AC3E}">
        <p14:creationId xmlns:p14="http://schemas.microsoft.com/office/powerpoint/2010/main" val="290727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087EE6E-65BC-46EE-ACBC-09F13117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85182"/>
            <a:ext cx="12192000" cy="12259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  <a:latin typeface="Futura Std Medium" panose="020B0502020204020303" pitchFamily="34" charset="0"/>
              </a:rPr>
              <a:t>Umweltschutz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Das Problem an der Wurzel anpacken</a:t>
            </a:r>
          </a:p>
        </p:txBody>
      </p:sp>
    </p:spTree>
    <p:extLst>
      <p:ext uri="{BB962C8B-B14F-4D97-AF65-F5344CB8AC3E}">
        <p14:creationId xmlns:p14="http://schemas.microsoft.com/office/powerpoint/2010/main" val="40323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1D54BED-3B43-4630-955A-3B31B4FA5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8" y="-635001"/>
            <a:ext cx="12214058" cy="81427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581" y="1048751"/>
            <a:ext cx="9440779" cy="2387600"/>
          </a:xfrm>
        </p:spPr>
        <p:txBody>
          <a:bodyPr>
            <a:normAutofit/>
          </a:bodyPr>
          <a:lstStyle/>
          <a:p>
            <a:r>
              <a:rPr lang="de-AT" sz="7200" b="1" dirty="0">
                <a:solidFill>
                  <a:schemeClr val="bg1"/>
                </a:solidFill>
              </a:rPr>
              <a:t>Ungesunder Lebensstil</a:t>
            </a:r>
            <a:endParaRPr lang="de-AT" sz="7200" b="1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421" y="3602038"/>
            <a:ext cx="10347158" cy="1655762"/>
          </a:xfrm>
        </p:spPr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  <a:latin typeface="Futura Std Medium" panose="020B0502020204020303" pitchFamily="34" charset="0"/>
              </a:rPr>
              <a:t>Mangelnde Bewegung, stressigerer Alltag &amp; ungesunde Nahrung</a:t>
            </a:r>
          </a:p>
        </p:txBody>
      </p:sp>
    </p:spTree>
    <p:extLst>
      <p:ext uri="{BB962C8B-B14F-4D97-AF65-F5344CB8AC3E}">
        <p14:creationId xmlns:p14="http://schemas.microsoft.com/office/powerpoint/2010/main" val="24623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</Words>
  <Application>Microsoft Office PowerPoint</Application>
  <PresentationFormat>Breitbild</PresentationFormat>
  <Paragraphs>122</Paragraphs>
  <Slides>20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Futura Std Light</vt:lpstr>
      <vt:lpstr>Futura Std Medium</vt:lpstr>
      <vt:lpstr>Wingdings</vt:lpstr>
      <vt:lpstr>Office</vt:lpstr>
      <vt:lpstr>PowerPoint-Präsentation</vt:lpstr>
      <vt:lpstr>Wer sind wir?</vt:lpstr>
      <vt:lpstr>Was machen wir?</vt:lpstr>
      <vt:lpstr>PowerPoint-Präsentation</vt:lpstr>
      <vt:lpstr>Personalisiertes CSR</vt:lpstr>
      <vt:lpstr>Business Modell</vt:lpstr>
      <vt:lpstr>Warum?</vt:lpstr>
      <vt:lpstr>Umweltschutz</vt:lpstr>
      <vt:lpstr>Ungesunder Lebensstil</vt:lpstr>
      <vt:lpstr>Solidarität</vt:lpstr>
      <vt:lpstr>Das Problem</vt:lpstr>
      <vt:lpstr>Schlechtes Image</vt:lpstr>
      <vt:lpstr>Vorbildwirkung</vt:lpstr>
      <vt:lpstr>Mehrwert = Budget</vt:lpstr>
      <vt:lpstr>Loyalität &amp; Motivation</vt:lpstr>
      <vt:lpstr>Die Lösung</vt:lpstr>
      <vt:lpstr>Belohnungen</vt:lpstr>
      <vt:lpstr>Was &amp; Wie?</vt:lpstr>
      <vt:lpstr>Öffentlichkeitswirksames Testprojekt</vt:lpstr>
      <vt:lpstr>www.wavect.io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Kevin Riedl</dc:creator>
  <cp:lastModifiedBy>Kevin Riedl</cp:lastModifiedBy>
  <cp:revision>94</cp:revision>
  <dcterms:created xsi:type="dcterms:W3CDTF">2019-11-08T16:04:20Z</dcterms:created>
  <dcterms:modified xsi:type="dcterms:W3CDTF">2019-11-09T08:40:26Z</dcterms:modified>
</cp:coreProperties>
</file>